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86" r:id="rId2"/>
  </p:sldMasterIdLst>
  <p:notesMasterIdLst>
    <p:notesMasterId r:id="rId24"/>
  </p:notesMasterIdLst>
  <p:handoutMasterIdLst>
    <p:handoutMasterId r:id="rId25"/>
  </p:handoutMasterIdLst>
  <p:sldIdLst>
    <p:sldId id="265" r:id="rId3"/>
    <p:sldId id="256" r:id="rId4"/>
    <p:sldId id="277" r:id="rId5"/>
    <p:sldId id="278" r:id="rId6"/>
    <p:sldId id="257" r:id="rId7"/>
    <p:sldId id="258" r:id="rId8"/>
    <p:sldId id="276" r:id="rId9"/>
    <p:sldId id="259" r:id="rId10"/>
    <p:sldId id="267" r:id="rId11"/>
    <p:sldId id="266" r:id="rId12"/>
    <p:sldId id="268" r:id="rId13"/>
    <p:sldId id="270" r:id="rId14"/>
    <p:sldId id="260" r:id="rId15"/>
    <p:sldId id="269" r:id="rId16"/>
    <p:sldId id="261" r:id="rId17"/>
    <p:sldId id="271" r:id="rId18"/>
    <p:sldId id="272" r:id="rId19"/>
    <p:sldId id="279" r:id="rId20"/>
    <p:sldId id="274" r:id="rId21"/>
    <p:sldId id="262" r:id="rId22"/>
    <p:sldId id="275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96" d="100"/>
          <a:sy n="96" d="100"/>
        </p:scale>
        <p:origin x="-1230" y="6"/>
      </p:cViewPr>
      <p:guideLst>
        <p:guide orient="horz" pos="1443"/>
        <p:guide pos="549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74B4B-8811-5143-895C-AC5D2D90ABE4}" type="datetimeFigureOut">
              <a:rPr lang="fr-FR" smtClean="0"/>
              <a:t>12/05/2017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8C6D2-A502-E141-B1B7-A2CA95E6A53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6221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7C0C4-1829-CD45-B24D-6A7BD7CDFCCA}" type="datetimeFigureOut">
              <a:rPr lang="fr-FR" smtClean="0"/>
              <a:t>12/05/2017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81959-D5A7-BB4D-96A7-C925904C20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60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81959-D5A7-BB4D-96A7-C925904C20C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257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31640" y="299695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 smtClean="0"/>
              <a:t>Klicka här för att ändra format på underrubrik i bakgrunden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2038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l-NL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F90A-20E1-3349-A708-5B9A5FCFE115}" type="datetime1">
              <a:rPr lang="en-US" smtClean="0"/>
              <a:t>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73AA9-4D2E-084B-9149-1D1E2C75886A}" type="datetime1">
              <a:rPr lang="en-US" smtClean="0"/>
              <a:t>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Cliquez et modifiez le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l-NL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833C-CDEF-464B-94C5-C64BA8334361}" type="datetime1">
              <a:rPr lang="en-US" smtClean="0"/>
              <a:t>5/12/2017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50FF-38D9-4B45-B221-765FDD148299}" type="datetime1">
              <a:rPr lang="en-US" smtClean="0"/>
              <a:t>5/12/2017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17F3-4884-A44D-8E02-892DBE58DBC0}" type="datetime1">
              <a:rPr lang="en-US" smtClean="0"/>
              <a:t>5/12/2017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l-NL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961D-FA28-4C43-8F5C-6C9777754F88}" type="datetime1">
              <a:rPr lang="en-US" smtClean="0"/>
              <a:t>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0ADD-6FA0-FE43-90CF-08FF9E206375}" type="datetime1">
              <a:rPr lang="en-US" smtClean="0"/>
              <a:t>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l-NL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FD39-8148-0A46-B9CA-1961D0C7359C}" type="datetime1">
              <a:rPr lang="en-US" smtClean="0"/>
              <a:t>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90E3-7E81-3447-B8CF-E6F8B581D3F0}" type="datetime1">
              <a:rPr lang="en-US" smtClean="0"/>
              <a:t>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780685"/>
          </a:xfrm>
          <a:prstGeom prst="rect">
            <a:avLst/>
          </a:prstGeom>
        </p:spPr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90872" y="1916832"/>
            <a:ext cx="8229600" cy="34172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9785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>
            <a:spLocks noGrp="1"/>
          </p:cNvSpPr>
          <p:nvPr>
            <p:ph type="title"/>
          </p:nvPr>
        </p:nvSpPr>
        <p:spPr>
          <a:xfrm>
            <a:off x="722313" y="1340768"/>
            <a:ext cx="7772400" cy="845741"/>
          </a:xfrm>
          <a:prstGeom prst="rect">
            <a:avLst/>
          </a:prstGeo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5" name="Platshållare för text 2"/>
          <p:cNvSpPr>
            <a:spLocks noGrp="1"/>
          </p:cNvSpPr>
          <p:nvPr>
            <p:ph type="body" idx="1"/>
          </p:nvPr>
        </p:nvSpPr>
        <p:spPr>
          <a:xfrm>
            <a:off x="747340" y="1997224"/>
            <a:ext cx="7772400" cy="4345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133625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9324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301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400506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92696"/>
            <a:ext cx="5486400" cy="3320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63688" y="4571802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82549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F1E1D8-0C2F-5D4F-AA0A-35BA106AD5C9}" type="datetime1">
              <a:rPr lang="en-US" sz="2400" smtClean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t>5/12/2017</a:t>
            </a:fld>
            <a:endParaRPr lang="sv-SE" sz="24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63C38E1D-DD49-4731-8E40-43EC1AF476D8}" type="slidenum">
              <a:rPr lang="sv-SE" sz="2400" smtClean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sv-SE" sz="24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81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72A00-5812-3B4C-8AB6-8C3D08CE06E6}" type="datetime1">
              <a:rPr lang="en-US" smtClean="0"/>
              <a:t>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l-NL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7BEF-28F6-9241-9AD1-F3E9E1F45CB5}" type="datetime1">
              <a:rPr lang="en-US" smtClean="0"/>
              <a:t>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Cliquez et modifiez le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RegionSkåne_logo_RGB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663" y="188640"/>
            <a:ext cx="631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xhörning 5"/>
          <p:cNvSpPr/>
          <p:nvPr/>
        </p:nvSpPr>
        <p:spPr bwMode="auto">
          <a:xfrm>
            <a:off x="2633544" y="5373216"/>
            <a:ext cx="1002352" cy="864096"/>
          </a:xfrm>
          <a:prstGeom prst="hexagon">
            <a:avLst/>
          </a:prstGeom>
          <a:solidFill>
            <a:schemeClr val="bg1"/>
          </a:solidFill>
          <a:ln w="12700" cap="flat" cmpd="sng" algn="ctr">
            <a:solidFill>
              <a:srgbClr val="DDDC3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 dirty="0" smtClean="0">
              <a:solidFill>
                <a:srgbClr val="000000"/>
              </a:solidFill>
              <a:latin typeface="Arial" charset="0"/>
              <a:ea typeface="ヒラギノ角ゴ Pro W3" pitchFamily="1" charset="-128"/>
              <a:cs typeface="ヒラギノ角ゴ Pro W3" charset="0"/>
            </a:endParaRPr>
          </a:p>
        </p:txBody>
      </p:sp>
      <p:sp>
        <p:nvSpPr>
          <p:cNvPr id="7" name="Sexhörning 6"/>
          <p:cNvSpPr/>
          <p:nvPr/>
        </p:nvSpPr>
        <p:spPr bwMode="auto">
          <a:xfrm>
            <a:off x="1851143" y="4941168"/>
            <a:ext cx="1002352" cy="864096"/>
          </a:xfrm>
          <a:prstGeom prst="hexagon">
            <a:avLst/>
          </a:prstGeom>
          <a:solidFill>
            <a:schemeClr val="bg1"/>
          </a:solidFill>
          <a:ln w="12700" cap="flat" cmpd="sng" algn="ctr">
            <a:solidFill>
              <a:srgbClr val="DDDC3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 dirty="0" smtClean="0">
              <a:solidFill>
                <a:srgbClr val="000000"/>
              </a:solidFill>
              <a:latin typeface="Arial" charset="0"/>
              <a:ea typeface="ヒラギノ角ゴ Pro W3" pitchFamily="1" charset="-128"/>
              <a:cs typeface="ヒラギノ角ゴ Pro W3" charset="0"/>
            </a:endParaRPr>
          </a:p>
        </p:txBody>
      </p:sp>
      <p:sp>
        <p:nvSpPr>
          <p:cNvPr id="8" name="Sexhörning 7"/>
          <p:cNvSpPr/>
          <p:nvPr/>
        </p:nvSpPr>
        <p:spPr bwMode="auto">
          <a:xfrm>
            <a:off x="1063247" y="5373216"/>
            <a:ext cx="1002352" cy="864096"/>
          </a:xfrm>
          <a:prstGeom prst="hexagon">
            <a:avLst/>
          </a:prstGeom>
          <a:solidFill>
            <a:srgbClr val="DDDC35"/>
          </a:solidFill>
          <a:ln w="12700" cap="flat" cmpd="sng" algn="ctr">
            <a:solidFill>
              <a:srgbClr val="DDDC3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 dirty="0" smtClean="0">
              <a:solidFill>
                <a:srgbClr val="000000"/>
              </a:solidFill>
              <a:latin typeface="Arial" charset="0"/>
              <a:ea typeface="ヒラギノ角ゴ Pro W3" pitchFamily="1" charset="-128"/>
              <a:cs typeface="ヒラギノ角ゴ Pro W3" charset="0"/>
            </a:endParaRPr>
          </a:p>
        </p:txBody>
      </p:sp>
      <p:sp>
        <p:nvSpPr>
          <p:cNvPr id="9" name="Sexhörning 8"/>
          <p:cNvSpPr/>
          <p:nvPr/>
        </p:nvSpPr>
        <p:spPr bwMode="auto">
          <a:xfrm>
            <a:off x="276919" y="5805264"/>
            <a:ext cx="1002352" cy="864096"/>
          </a:xfrm>
          <a:prstGeom prst="hexagon">
            <a:avLst/>
          </a:prstGeom>
          <a:solidFill>
            <a:schemeClr val="bg1"/>
          </a:solidFill>
          <a:ln w="12700" cap="flat" cmpd="sng" algn="ctr">
            <a:solidFill>
              <a:srgbClr val="DDDC3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 dirty="0" smtClean="0">
              <a:solidFill>
                <a:srgbClr val="000000"/>
              </a:solidFill>
              <a:latin typeface="Arial" charset="0"/>
              <a:ea typeface="ヒラギノ角ゴ Pro W3" pitchFamily="1" charset="-128"/>
              <a:cs typeface="ヒラギノ角ゴ Pro W3" charset="0"/>
            </a:endParaRPr>
          </a:p>
        </p:txBody>
      </p:sp>
      <p:sp>
        <p:nvSpPr>
          <p:cNvPr id="10" name="Sexhörning 9"/>
          <p:cNvSpPr/>
          <p:nvPr/>
        </p:nvSpPr>
        <p:spPr bwMode="auto">
          <a:xfrm>
            <a:off x="-508229" y="5373216"/>
            <a:ext cx="1002352" cy="864096"/>
          </a:xfrm>
          <a:prstGeom prst="hexagon">
            <a:avLst/>
          </a:prstGeom>
          <a:solidFill>
            <a:schemeClr val="bg1"/>
          </a:solidFill>
          <a:ln w="12700" cap="flat" cmpd="sng" algn="ctr">
            <a:solidFill>
              <a:srgbClr val="DDDC3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 dirty="0" smtClean="0">
              <a:solidFill>
                <a:srgbClr val="000000"/>
              </a:solidFill>
              <a:latin typeface="Arial" charset="0"/>
              <a:ea typeface="ヒラギノ角ゴ Pro W3" pitchFamily="1" charset="-128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03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4C691C-BCFA-B145-BF0A-9F20D0699A67}" type="datetime1">
              <a:rPr lang="en-US" smtClean="0"/>
              <a:t>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095C33-E8A2-0C4B-8D38-047EACE46389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Rostock May 14th - </a:t>
            </a:r>
            <a:r>
              <a:rPr lang="en-US" sz="2400" dirty="0" smtClean="0"/>
              <a:t>17th</a:t>
            </a:r>
            <a:r>
              <a:rPr lang="en-US" sz="2400" dirty="0"/>
              <a:t>, </a:t>
            </a:r>
            <a:r>
              <a:rPr lang="en-US" sz="2400" dirty="0" smtClean="0"/>
              <a:t>2017</a:t>
            </a:r>
          </a:p>
          <a:p>
            <a:r>
              <a:rPr lang="en-GB" sz="2400" dirty="0" smtClean="0"/>
              <a:t>UBC </a:t>
            </a:r>
            <a:r>
              <a:rPr lang="en-GB" sz="2400" dirty="0"/>
              <a:t>Commissions </a:t>
            </a:r>
            <a:r>
              <a:rPr lang="en-GB" sz="2400" dirty="0" smtClean="0"/>
              <a:t>&amp; </a:t>
            </a:r>
            <a:r>
              <a:rPr lang="en-GB" sz="2400" dirty="0" err="1" smtClean="0"/>
              <a:t>Interreg</a:t>
            </a:r>
            <a:r>
              <a:rPr lang="en-GB" sz="2400" dirty="0" smtClean="0"/>
              <a:t> </a:t>
            </a:r>
            <a:r>
              <a:rPr lang="en-GB" sz="2400" dirty="0"/>
              <a:t>Project Network JOHANN</a:t>
            </a:r>
          </a:p>
        </p:txBody>
      </p:sp>
      <p:sp>
        <p:nvSpPr>
          <p:cNvPr id="4" name="Rectangle 3"/>
          <p:cNvSpPr/>
          <p:nvPr/>
        </p:nvSpPr>
        <p:spPr>
          <a:xfrm>
            <a:off x="997545" y="2556599"/>
            <a:ext cx="652957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/>
              <a:t>A JOINT APPROACH TO GUIDE A GROWING BALTIC CITY INTO A GREAT BALTIC CITY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153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2.3 Major disruptions</a:t>
            </a:r>
            <a:br>
              <a:rPr lang="en-GB" dirty="0" smtClean="0"/>
            </a:br>
            <a:r>
              <a:rPr lang="en-GB" dirty="0" smtClean="0"/>
              <a:t>technology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984249" y="731520"/>
            <a:ext cx="7731125" cy="3474720"/>
          </a:xfrm>
        </p:spPr>
        <p:txBody>
          <a:bodyPr/>
          <a:lstStyle/>
          <a:p>
            <a:r>
              <a:rPr lang="en-GB" b="1" dirty="0" smtClean="0"/>
              <a:t>Digitalisation </a:t>
            </a:r>
            <a:r>
              <a:rPr lang="en-GB" b="1" dirty="0"/>
              <a:t>of the economy and its social organisation, and secondly, the mutation (or disintegration) of the </a:t>
            </a:r>
            <a:r>
              <a:rPr lang="en-GB" b="1" dirty="0" smtClean="0"/>
              <a:t>employment</a:t>
            </a:r>
          </a:p>
          <a:p>
            <a:r>
              <a:rPr lang="en-GB" dirty="0"/>
              <a:t>The connectivity of cities does not create the liveable city, it simply makes it easier.</a:t>
            </a:r>
            <a:r>
              <a:rPr lang="en-US" dirty="0"/>
              <a:t> </a:t>
            </a:r>
            <a:r>
              <a:rPr lang="en-US" dirty="0" smtClean="0"/>
              <a:t>It </a:t>
            </a:r>
            <a:r>
              <a:rPr lang="en-GB" dirty="0" smtClean="0"/>
              <a:t>calls </a:t>
            </a:r>
            <a:r>
              <a:rPr lang="en-GB" dirty="0"/>
              <a:t>for a closer interaction with public space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69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100" dirty="0" smtClean="0"/>
              <a:t>2.4 </a:t>
            </a:r>
            <a:r>
              <a:rPr lang="en-GB" sz="4100" dirty="0"/>
              <a:t>Major </a:t>
            </a:r>
            <a:r>
              <a:rPr lang="en-GB" sz="4100" dirty="0" smtClean="0"/>
              <a:t>disruptions</a:t>
            </a:r>
            <a:br>
              <a:rPr lang="en-GB" sz="4100" dirty="0" smtClean="0"/>
            </a:br>
            <a:r>
              <a:rPr lang="en-GB" sz="4100" dirty="0" smtClean="0"/>
              <a:t>nature and culture</a:t>
            </a:r>
            <a:endParaRPr lang="en-GB" sz="41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Our </a:t>
            </a:r>
            <a:r>
              <a:rPr lang="en-GB" dirty="0"/>
              <a:t>environmental </a:t>
            </a:r>
            <a:r>
              <a:rPr lang="en-GB" dirty="0" smtClean="0"/>
              <a:t>issues have </a:t>
            </a:r>
            <a:r>
              <a:rPr lang="en-GB" dirty="0"/>
              <a:t>become </a:t>
            </a:r>
            <a:r>
              <a:rPr lang="en-GB" dirty="0" smtClean="0"/>
              <a:t>societal issues</a:t>
            </a:r>
          </a:p>
          <a:p>
            <a:r>
              <a:rPr lang="en-GB" dirty="0"/>
              <a:t>The introduction of environmental values in the urban project </a:t>
            </a:r>
            <a:r>
              <a:rPr lang="en-GB" dirty="0" smtClean="0"/>
              <a:t>leads to </a:t>
            </a:r>
            <a:r>
              <a:rPr lang="en-GB" dirty="0"/>
              <a:t>align the urban project with natural </a:t>
            </a:r>
            <a:r>
              <a:rPr lang="en-GB" dirty="0" smtClean="0"/>
              <a:t>cycles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79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1" y="437216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3.1 Knowledge, innovation and experimentation in the urban project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/>
          <a:lstStyle/>
          <a:p>
            <a:r>
              <a:rPr lang="en-GB" dirty="0"/>
              <a:t>it is not so much the accumulation of capital or physical factors that </a:t>
            </a:r>
            <a:r>
              <a:rPr lang="en-GB" dirty="0" smtClean="0"/>
              <a:t>is favourable </a:t>
            </a:r>
            <a:r>
              <a:rPr lang="en-GB" dirty="0"/>
              <a:t>to </a:t>
            </a:r>
            <a:r>
              <a:rPr lang="en-GB" dirty="0" smtClean="0"/>
              <a:t>innovation, </a:t>
            </a:r>
            <a:r>
              <a:rPr lang="en-GB" dirty="0"/>
              <a:t>but it is rather the </a:t>
            </a:r>
            <a:r>
              <a:rPr lang="en-GB" dirty="0" smtClean="0"/>
              <a:t>concentration of diversity of experiences, knowledge </a:t>
            </a:r>
            <a:r>
              <a:rPr lang="en-GB" dirty="0"/>
              <a:t>and skills </a:t>
            </a:r>
            <a:r>
              <a:rPr lang="en-GB" dirty="0" smtClean="0"/>
              <a:t>that ensures creativity </a:t>
            </a:r>
            <a:r>
              <a:rPr lang="en-GB" dirty="0"/>
              <a:t>and development.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/>
              <a:t>Knowledge economy transforms our relation to </a:t>
            </a:r>
            <a:r>
              <a:rPr lang="en-GB" dirty="0" smtClean="0"/>
              <a:t>work with consequences on future access to labour and localisation of value-added industry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1" y="437216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3.2 Knowledge, innovation and experimentation in the urban project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/>
          <a:lstStyle/>
          <a:p>
            <a:r>
              <a:rPr lang="en-GB" dirty="0"/>
              <a:t>The shared objective of local authorities and urban services operators is to put the digital at the service of the production of liveable spaces in a more functional, inclusive, resilient and sustainable way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/>
              <a:t>The innovative process is political, just as it is social and cultural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8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1" y="437216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3.3 Knowledge, innovation and experimentation in the urban project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6" cy="347472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Two positions prevail in contemporary urban development: that of the </a:t>
            </a:r>
            <a:r>
              <a:rPr lang="en-GB" b="1" dirty="0"/>
              <a:t>competitive</a:t>
            </a:r>
            <a:r>
              <a:rPr lang="en-GB" dirty="0"/>
              <a:t> city and that of the </a:t>
            </a:r>
            <a:r>
              <a:rPr lang="en-GB" b="1" dirty="0"/>
              <a:t>inclusive</a:t>
            </a:r>
            <a:r>
              <a:rPr lang="en-GB" dirty="0"/>
              <a:t> </a:t>
            </a:r>
            <a:r>
              <a:rPr lang="en-GB" dirty="0" smtClean="0"/>
              <a:t>city</a:t>
            </a:r>
          </a:p>
          <a:p>
            <a:r>
              <a:rPr lang="en-GB" dirty="0" smtClean="0"/>
              <a:t>Without balancing this polarisation may </a:t>
            </a:r>
            <a:r>
              <a:rPr lang="en-GB" dirty="0"/>
              <a:t>lead to regional or social inequalities (peripheries and suburbs) that can result in neighbourhood </a:t>
            </a:r>
            <a:r>
              <a:rPr lang="en-GB" dirty="0" smtClean="0"/>
              <a:t>decay</a:t>
            </a:r>
          </a:p>
          <a:p>
            <a:r>
              <a:rPr lang="en-GB" dirty="0"/>
              <a:t>Should socio-spatial segregation be tackled through public intervention mechanisms? Do we tackle urban poverty at the local level or is it a social issue that central government has to manage?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GB" dirty="0" smtClean="0"/>
              <a:t>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5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4.1 Some principles for future urban development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>
            <a:normAutofit/>
          </a:bodyPr>
          <a:lstStyle/>
          <a:p>
            <a:r>
              <a:rPr lang="en-GB" dirty="0"/>
              <a:t>Quality of life” and “dignity” are the main purposes of the city of </a:t>
            </a:r>
            <a:r>
              <a:rPr lang="en-GB" dirty="0" smtClean="0"/>
              <a:t>tomorrow</a:t>
            </a:r>
          </a:p>
          <a:p>
            <a:r>
              <a:rPr lang="en-GB" dirty="0"/>
              <a:t>The economy </a:t>
            </a:r>
            <a:r>
              <a:rPr lang="en-GB" u="sng" dirty="0"/>
              <a:t>in</a:t>
            </a:r>
            <a:r>
              <a:rPr lang="en-GB" dirty="0"/>
              <a:t> the city and the economy </a:t>
            </a:r>
            <a:r>
              <a:rPr lang="en-GB" u="sng" dirty="0"/>
              <a:t>of</a:t>
            </a:r>
            <a:r>
              <a:rPr lang="en-GB" dirty="0"/>
              <a:t> the city remain </a:t>
            </a:r>
            <a:r>
              <a:rPr lang="en-GB" dirty="0" smtClean="0"/>
              <a:t>inseparable</a:t>
            </a:r>
          </a:p>
          <a:p>
            <a:r>
              <a:rPr lang="en-GB" dirty="0" smtClean="0"/>
              <a:t>Coproduction of the City </a:t>
            </a:r>
            <a:r>
              <a:rPr lang="en-GB" dirty="0"/>
              <a:t>based on the concerted </a:t>
            </a:r>
            <a:r>
              <a:rPr lang="en-GB" dirty="0" smtClean="0"/>
              <a:t>engagement of </a:t>
            </a:r>
            <a:r>
              <a:rPr lang="en-GB" dirty="0"/>
              <a:t>all financial actors (international institutions, </a:t>
            </a:r>
            <a:r>
              <a:rPr lang="en-GB" dirty="0" smtClean="0"/>
              <a:t>Nation States</a:t>
            </a:r>
            <a:r>
              <a:rPr lang="en-GB" dirty="0"/>
              <a:t>, local authorities, private equity, savings, </a:t>
            </a:r>
            <a:r>
              <a:rPr lang="en-GB" dirty="0" smtClean="0"/>
              <a:t>charity.</a:t>
            </a:r>
            <a:r>
              <a:rPr lang="en-GB" dirty="0"/>
              <a:t>..)</a:t>
            </a:r>
            <a:r>
              <a:rPr lang="en-US" dirty="0"/>
              <a:t> </a:t>
            </a:r>
            <a:r>
              <a:rPr lang="en-US" dirty="0" smtClean="0"/>
              <a:t> 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5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4.2 Some principles for future urban development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Responsibility of </a:t>
            </a:r>
            <a:r>
              <a:rPr lang="en-GB" dirty="0"/>
              <a:t>public action of </a:t>
            </a:r>
            <a:r>
              <a:rPr lang="en-GB" dirty="0" smtClean="0"/>
              <a:t>States </a:t>
            </a:r>
            <a:r>
              <a:rPr lang="en-GB" dirty="0"/>
              <a:t>and local governments </a:t>
            </a:r>
            <a:r>
              <a:rPr lang="en-GB" dirty="0" smtClean="0"/>
              <a:t>to </a:t>
            </a:r>
            <a:r>
              <a:rPr lang="en-GB" dirty="0"/>
              <a:t>develop a comprehensive and integrated project of territorial development, urban (spatial) and human (social) at the same </a:t>
            </a:r>
            <a:r>
              <a:rPr lang="en-GB" dirty="0" smtClean="0"/>
              <a:t>time</a:t>
            </a:r>
          </a:p>
          <a:p>
            <a:r>
              <a:rPr lang="en-GB" dirty="0" smtClean="0"/>
              <a:t>An urban </a:t>
            </a:r>
            <a:r>
              <a:rPr lang="en-GB" dirty="0"/>
              <a:t>project that fits within space (territory) and duration (time), and which is legitimatised through an operational and financial programme, within a transparent legal </a:t>
            </a:r>
            <a:r>
              <a:rPr lang="en-GB" dirty="0" smtClean="0"/>
              <a:t>framework</a:t>
            </a:r>
          </a:p>
          <a:p>
            <a:r>
              <a:rPr lang="en-GB" dirty="0" smtClean="0"/>
              <a:t>Collaborative </a:t>
            </a:r>
            <a:r>
              <a:rPr lang="en-GB" dirty="0" err="1" smtClean="0"/>
              <a:t>ools</a:t>
            </a:r>
            <a:r>
              <a:rPr lang="en-GB" dirty="0" smtClean="0"/>
              <a:t> </a:t>
            </a:r>
            <a:r>
              <a:rPr lang="en-GB" dirty="0"/>
              <a:t>for “living and making better together”</a:t>
            </a:r>
            <a:r>
              <a:rPr lang="en-US" dirty="0"/>
              <a:t> </a:t>
            </a:r>
            <a:r>
              <a:rPr lang="en-US" dirty="0" smtClean="0"/>
              <a:t> 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45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4.3 Some principles for future urban development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changing scales of </a:t>
            </a:r>
            <a:r>
              <a:rPr lang="en-GB" dirty="0" smtClean="0"/>
              <a:t>intervention</a:t>
            </a:r>
          </a:p>
          <a:p>
            <a:r>
              <a:rPr lang="en-GB" dirty="0"/>
              <a:t>The unprecedented scale of urban areas requires both global control and essential proximity to formalise a relevant diagnosis and propose appropriate and effective solutions at all levels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/>
              <a:t>C</a:t>
            </a:r>
            <a:r>
              <a:rPr lang="en-GB" dirty="0" smtClean="0"/>
              <a:t>an </a:t>
            </a:r>
            <a:r>
              <a:rPr lang="en-GB" dirty="0"/>
              <a:t>no longer grasp the wealth of the city by only looking at the “value added” of exportable activities, direct employment and real estate capitalisation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34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100" dirty="0" smtClean="0"/>
              <a:t>4.4 </a:t>
            </a:r>
            <a:r>
              <a:rPr lang="en-GB" sz="4100" dirty="0"/>
              <a:t>Some principles for future urban development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6" cy="347472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Territorial governance and new </a:t>
            </a:r>
            <a:r>
              <a:rPr lang="en-GB" dirty="0" smtClean="0"/>
              <a:t>citizenship</a:t>
            </a:r>
          </a:p>
          <a:p>
            <a:pPr lvl="1"/>
            <a:r>
              <a:rPr lang="en-GB" dirty="0"/>
              <a:t>The current form of elections will move </a:t>
            </a:r>
            <a:r>
              <a:rPr lang="en-GB" dirty="0" smtClean="0"/>
              <a:t>closer </a:t>
            </a:r>
            <a:r>
              <a:rPr lang="en-GB" dirty="0"/>
              <a:t>to a negotiation with residents aimed at integrating local experiments</a:t>
            </a:r>
            <a:r>
              <a:rPr lang="en-US" dirty="0"/>
              <a:t> </a:t>
            </a:r>
            <a:endParaRPr lang="en-GB" dirty="0" smtClean="0"/>
          </a:p>
          <a:p>
            <a:r>
              <a:rPr lang="en-GB" dirty="0"/>
              <a:t>Empowerment of </a:t>
            </a:r>
            <a:r>
              <a:rPr lang="en-GB" dirty="0" smtClean="0"/>
              <a:t>citizens; </a:t>
            </a:r>
            <a:r>
              <a:rPr lang="en-GB" dirty="0"/>
              <a:t>to adapt the notion of citizenship in a multicultural society</a:t>
            </a:r>
            <a:r>
              <a:rPr lang="en-US" dirty="0"/>
              <a:t> </a:t>
            </a:r>
          </a:p>
          <a:p>
            <a:r>
              <a:rPr lang="en-US" dirty="0" smtClean="0"/>
              <a:t> </a:t>
            </a:r>
            <a:r>
              <a:rPr lang="en-GB" dirty="0"/>
              <a:t>Empowerment and territorial </a:t>
            </a:r>
            <a:r>
              <a:rPr lang="en-GB" dirty="0" smtClean="0"/>
              <a:t>equity</a:t>
            </a:r>
          </a:p>
          <a:p>
            <a:pPr lvl="1"/>
            <a:r>
              <a:rPr lang="en-GB" dirty="0"/>
              <a:t>The financial strain </a:t>
            </a:r>
            <a:r>
              <a:rPr lang="en-GB" dirty="0" smtClean="0"/>
              <a:t>encourages </a:t>
            </a:r>
            <a:r>
              <a:rPr lang="en-GB" dirty="0"/>
              <a:t>organisations and individuals to </a:t>
            </a:r>
            <a:r>
              <a:rPr lang="en-GB" dirty="0" smtClean="0"/>
              <a:t>form new mode of organisation and of coproduction of the city</a:t>
            </a:r>
            <a:r>
              <a:rPr lang="en-US" dirty="0" smtClean="0"/>
              <a:t> </a:t>
            </a:r>
            <a:endParaRPr lang="en-US" b="1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866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4.5 Some principles for future urban development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Change </a:t>
            </a:r>
            <a:r>
              <a:rPr lang="en-GB" dirty="0"/>
              <a:t>the </a:t>
            </a:r>
            <a:r>
              <a:rPr lang="en-GB" dirty="0" smtClean="0"/>
              <a:t>scale of strategic </a:t>
            </a:r>
            <a:r>
              <a:rPr lang="en-GB" dirty="0"/>
              <a:t>thinking </a:t>
            </a:r>
            <a:r>
              <a:rPr lang="en-GB" dirty="0" smtClean="0"/>
              <a:t>by </a:t>
            </a:r>
            <a:r>
              <a:rPr lang="en-GB" dirty="0"/>
              <a:t>broadening the </a:t>
            </a:r>
            <a:r>
              <a:rPr lang="en-GB" dirty="0" smtClean="0"/>
              <a:t>city scope</a:t>
            </a:r>
            <a:r>
              <a:rPr lang="en-GB" dirty="0"/>
              <a:t>:</a:t>
            </a:r>
            <a:endParaRPr lang="en-US" dirty="0"/>
          </a:p>
          <a:p>
            <a:pPr lvl="1" fontAlgn="base"/>
            <a:r>
              <a:rPr lang="en-GB" dirty="0" smtClean="0"/>
              <a:t>better </a:t>
            </a:r>
            <a:r>
              <a:rPr lang="en-GB" dirty="0"/>
              <a:t>integration of internal and external flows (financial, material, energy, knowledge, data, skills, etc.)</a:t>
            </a:r>
            <a:endParaRPr lang="en-US" dirty="0"/>
          </a:p>
          <a:p>
            <a:pPr lvl="1" fontAlgn="base"/>
            <a:r>
              <a:rPr lang="en-GB" dirty="0" smtClean="0"/>
              <a:t>evaluation </a:t>
            </a:r>
            <a:r>
              <a:rPr lang="en-GB" dirty="0"/>
              <a:t>of positive or negative externalities </a:t>
            </a:r>
            <a:r>
              <a:rPr lang="en-GB" dirty="0" smtClean="0"/>
              <a:t>of projects </a:t>
            </a:r>
            <a:r>
              <a:rPr lang="en-GB" dirty="0"/>
              <a:t>at different territorial levels for the same project;</a:t>
            </a:r>
            <a:endParaRPr lang="en-US" dirty="0"/>
          </a:p>
          <a:p>
            <a:pPr lvl="1"/>
            <a:r>
              <a:rPr lang="en-GB" dirty="0" smtClean="0"/>
              <a:t>less </a:t>
            </a:r>
            <a:r>
              <a:rPr lang="en-GB" dirty="0"/>
              <a:t>reductive identification of economic agents: households, volunteers, biodiversity, etc. are all economic agents. And the city itself is not a mere recipient of economic activity, but an economic system as such.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1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350" y="4319919"/>
            <a:ext cx="6400800" cy="2480007"/>
          </a:xfrm>
        </p:spPr>
        <p:txBody>
          <a:bodyPr>
            <a:normAutofit/>
          </a:bodyPr>
          <a:lstStyle/>
          <a:p>
            <a:r>
              <a:rPr lang="en-GB" sz="2400" b="1" dirty="0"/>
              <a:t>INTA initiative for </a:t>
            </a:r>
            <a:r>
              <a:rPr lang="en-GB" sz="2400" b="1" dirty="0" smtClean="0"/>
              <a:t>Habitat </a:t>
            </a:r>
            <a:r>
              <a:rPr lang="en-GB" sz="2400" b="1" dirty="0"/>
              <a:t>III</a:t>
            </a:r>
            <a:endParaRPr lang="en-US" sz="2400" dirty="0"/>
          </a:p>
          <a:p>
            <a:r>
              <a:rPr lang="en-GB" sz="2400" dirty="0" smtClean="0"/>
              <a:t>Michel Sudarskis </a:t>
            </a:r>
          </a:p>
          <a:p>
            <a:r>
              <a:rPr lang="en-GB" sz="2400" dirty="0" smtClean="0"/>
              <a:t>Secretary General</a:t>
            </a:r>
          </a:p>
          <a:p>
            <a:r>
              <a:rPr lang="en-GB" sz="2400" dirty="0" smtClean="0"/>
              <a:t>International Urban Development Association</a:t>
            </a:r>
          </a:p>
          <a:p>
            <a:r>
              <a:rPr lang="en-GB" sz="2400" dirty="0" smtClean="0"/>
              <a:t>INTA</a:t>
            </a:r>
            <a:endParaRPr lang="en-GB" sz="2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08081" y="2544915"/>
            <a:ext cx="7175351" cy="1793167"/>
          </a:xfrm>
        </p:spPr>
        <p:txBody>
          <a:bodyPr>
            <a:noAutofit/>
          </a:bodyPr>
          <a:lstStyle/>
          <a:p>
            <a:r>
              <a:rPr lang="en-GB" sz="4400" b="1" dirty="0"/>
              <a:t>Cities and territories in </a:t>
            </a:r>
            <a:r>
              <a:rPr lang="en-GB" sz="4400" b="1" dirty="0" smtClean="0"/>
              <a:t>transformation</a:t>
            </a:r>
            <a:endParaRPr lang="en-GB" sz="4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0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5. UBC INTA partnership options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INTA gathers since 40 years cities and territories, and public private practitioners round the world to share knowledge and experiences</a:t>
            </a:r>
          </a:p>
          <a:p>
            <a:r>
              <a:rPr lang="en-GB" dirty="0"/>
              <a:t>INTA had accompanied Rostock (many small steps) since the beginning of the 1990's in its transformation. </a:t>
            </a:r>
          </a:p>
          <a:p>
            <a:r>
              <a:rPr lang="en-GB" dirty="0"/>
              <a:t>Your Region is already a frontrunner in the global urban and territorial context. </a:t>
            </a:r>
          </a:p>
          <a:p>
            <a:r>
              <a:rPr lang="en-GB" dirty="0"/>
              <a:t>Lets join together in accompanying other "places" and Regions, in Europe but also in the rest of the world, in their transformation focusing on the priorities evoked earlier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1546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br>
              <a:rPr lang="en-GB" dirty="0" smtClean="0"/>
            </a:br>
            <a:r>
              <a:rPr lang="en-GB" dirty="0" err="1" smtClean="0"/>
              <a:t>intainfo@inta-net.org</a:t>
            </a:r>
            <a:endParaRPr lang="en-GB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284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INTA Initiative for Cities in Transformation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57199" y="783176"/>
            <a:ext cx="7848601" cy="328082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 smtClean="0"/>
              <a:t>A contribution to UN Habitat 3</a:t>
            </a:r>
            <a:r>
              <a:rPr lang="en-GB" baseline="30000" dirty="0" smtClean="0"/>
              <a:t>rd</a:t>
            </a:r>
            <a:r>
              <a:rPr lang="en-GB" dirty="0" smtClean="0"/>
              <a:t> conference</a:t>
            </a:r>
          </a:p>
          <a:p>
            <a:r>
              <a:rPr lang="en-GB" dirty="0" smtClean="0"/>
              <a:t>A report that</a:t>
            </a:r>
            <a:r>
              <a:rPr lang="en-US" dirty="0" smtClean="0"/>
              <a:t> </a:t>
            </a:r>
            <a:r>
              <a:rPr lang="en-GB" dirty="0" smtClean="0"/>
              <a:t>identifies </a:t>
            </a:r>
            <a:r>
              <a:rPr lang="en-GB" dirty="0"/>
              <a:t>the changes to come, all of which are unavoidable challenges. 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reas </a:t>
            </a:r>
            <a:r>
              <a:rPr lang="en-GB" dirty="0"/>
              <a:t>for action on key </a:t>
            </a:r>
            <a:r>
              <a:rPr lang="en-GB" dirty="0" smtClean="0"/>
              <a:t>urban policies and which instruments are available</a:t>
            </a:r>
            <a:r>
              <a:rPr lang="en-US" dirty="0" smtClean="0"/>
              <a:t> </a:t>
            </a:r>
            <a:endParaRPr lang="en-GB" dirty="0" smtClean="0"/>
          </a:p>
          <a:p>
            <a:r>
              <a:rPr lang="en-GB" dirty="0" smtClean="0"/>
              <a:t>A joint programme to implement</a:t>
            </a:r>
            <a:r>
              <a:rPr lang="en-GB" dirty="0"/>
              <a:t>  in concrete urban </a:t>
            </a:r>
            <a:r>
              <a:rPr lang="en-GB" dirty="0" smtClean="0"/>
              <a:t>situations the global principles set by the NUA, GDGs, COPs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8693-DBFC-C94E-9D9E-04E6FAABB6F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4028554"/>
            <a:ext cx="2175809" cy="250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2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8693-DBFC-C94E-9D9E-04E6FAABB6F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Image 4" descr="Screenshot 2017-05-05 14.24.3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1" b="-8401"/>
          <a:stretch/>
        </p:blipFill>
        <p:spPr>
          <a:xfrm>
            <a:off x="481126" y="30578"/>
            <a:ext cx="5175603" cy="740342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656729" y="1606848"/>
            <a:ext cx="31062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91A5A6"/>
                </a:solidFill>
                <a:latin typeface="+mj-lt"/>
                <a:ea typeface="+mj-ea"/>
                <a:cs typeface="+mj-cs"/>
              </a:rPr>
              <a:t>International</a:t>
            </a:r>
            <a:r>
              <a:rPr lang="en-GB" dirty="0" smtClean="0"/>
              <a:t> </a:t>
            </a:r>
            <a:r>
              <a:rPr lang="en-GB" sz="3600" dirty="0">
                <a:solidFill>
                  <a:srgbClr val="91A5A6"/>
                </a:solidFill>
                <a:latin typeface="+mj-lt"/>
                <a:ea typeface="+mj-ea"/>
                <a:cs typeface="+mj-cs"/>
              </a:rPr>
              <a:t>and cross sectoral participation</a:t>
            </a:r>
          </a:p>
        </p:txBody>
      </p:sp>
    </p:spTree>
    <p:extLst>
      <p:ext uri="{BB962C8B-B14F-4D97-AF65-F5344CB8AC3E}">
        <p14:creationId xmlns:p14="http://schemas.microsoft.com/office/powerpoint/2010/main" val="35720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of presentation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Cities change as the world </a:t>
            </a:r>
            <a:r>
              <a:rPr lang="en-GB" dirty="0" smtClean="0"/>
              <a:t>changes</a:t>
            </a:r>
            <a:r>
              <a:rPr lang="en-US" dirty="0" smtClean="0">
                <a:effectLst/>
              </a:rPr>
              <a:t>;</a:t>
            </a:r>
            <a:r>
              <a:rPr lang="en-GB" dirty="0" smtClean="0"/>
              <a:t> </a:t>
            </a:r>
            <a:r>
              <a:rPr lang="en-GB" dirty="0"/>
              <a:t>c</a:t>
            </a:r>
            <a:r>
              <a:rPr lang="en-GB" dirty="0" smtClean="0"/>
              <a:t>reating </a:t>
            </a:r>
            <a:r>
              <a:rPr lang="en-GB" dirty="0"/>
              <a:t>the cities of the future: challenge or </a:t>
            </a:r>
            <a:r>
              <a:rPr lang="en-GB" dirty="0" smtClean="0"/>
              <a:t>illusion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Major disruptions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Knowledge</a:t>
            </a:r>
            <a:r>
              <a:rPr lang="en-GB" dirty="0"/>
              <a:t>, innovation and experimentation in the urban </a:t>
            </a:r>
            <a:r>
              <a:rPr lang="en-GB" dirty="0" smtClean="0"/>
              <a:t>project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Some fundamental principles </a:t>
            </a:r>
            <a:r>
              <a:rPr lang="en-GB" dirty="0" smtClean="0"/>
              <a:t>for </a:t>
            </a:r>
            <a:r>
              <a:rPr lang="en-GB" dirty="0"/>
              <a:t>the </a:t>
            </a:r>
            <a:r>
              <a:rPr lang="en-GB" dirty="0" smtClean="0"/>
              <a:t>future urban development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UBC INTA partnership options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1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1.1 Creating the cities of the future: challenge or illusion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/>
          <a:lstStyle/>
          <a:p>
            <a:r>
              <a:rPr lang="en-GB" dirty="0"/>
              <a:t>Cities change because the world </a:t>
            </a:r>
            <a:r>
              <a:rPr lang="en-GB" dirty="0" smtClean="0"/>
              <a:t>changes</a:t>
            </a:r>
          </a:p>
          <a:p>
            <a:r>
              <a:rPr lang="en-GB" dirty="0"/>
              <a:t>If a crisis exists, it is a crisis of </a:t>
            </a:r>
            <a:r>
              <a:rPr lang="en-GB" dirty="0" smtClean="0"/>
              <a:t>representation and </a:t>
            </a:r>
            <a:r>
              <a:rPr lang="en-GB" dirty="0"/>
              <a:t>of the appropriation of the city by its inhabitants.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uncertainties arise from the inadequate or inappropriate technical or conceptual planning responses to the realities of the people who live in the city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1.2 Creating the cities of the future: challenge or illusion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7572375" cy="3474720"/>
          </a:xfrm>
        </p:spPr>
        <p:txBody>
          <a:bodyPr/>
          <a:lstStyle/>
          <a:p>
            <a:r>
              <a:rPr lang="en-GB" dirty="0"/>
              <a:t>We can only meet the challenges for urban development in the next 20 years by practicing some very innovative disruptions from current trends and </a:t>
            </a:r>
            <a:r>
              <a:rPr lang="en-GB" dirty="0" smtClean="0"/>
              <a:t>practices</a:t>
            </a:r>
          </a:p>
          <a:p>
            <a:r>
              <a:rPr lang="en-GB" dirty="0"/>
              <a:t>Whether the </a:t>
            </a:r>
            <a:r>
              <a:rPr lang="en-GB" dirty="0" smtClean="0"/>
              <a:t>crisis is urban </a:t>
            </a:r>
            <a:r>
              <a:rPr lang="en-GB" dirty="0"/>
              <a:t>or political, we urgently need to build a new “urban culture”, one that is based on harmony, on fair and equitable relationship between human beings, and on balance between people and nature</a:t>
            </a:r>
            <a:r>
              <a:rPr lang="en-US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4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2.1 Major disruptions</a:t>
            </a:r>
            <a:br>
              <a:rPr lang="en-GB" dirty="0" smtClean="0"/>
            </a:br>
            <a:r>
              <a:rPr lang="en-GB" dirty="0"/>
              <a:t>d</a:t>
            </a:r>
            <a:r>
              <a:rPr lang="en-GB" dirty="0" smtClean="0"/>
              <a:t>emography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984249" y="731520"/>
            <a:ext cx="7731125" cy="3474720"/>
          </a:xfrm>
        </p:spPr>
        <p:txBody>
          <a:bodyPr/>
          <a:lstStyle/>
          <a:p>
            <a:r>
              <a:rPr lang="en-GB" dirty="0"/>
              <a:t>Changing demography, ageing and </a:t>
            </a:r>
            <a:r>
              <a:rPr lang="en-GB" dirty="0" smtClean="0"/>
              <a:t>migration</a:t>
            </a:r>
          </a:p>
          <a:p>
            <a:pPr lvl="1"/>
            <a:r>
              <a:rPr lang="en-GB" dirty="0"/>
              <a:t>result of the lengthening of life which allows the juxtaposition of </a:t>
            </a:r>
            <a:r>
              <a:rPr lang="en-GB" dirty="0" smtClean="0"/>
              <a:t>generations</a:t>
            </a:r>
          </a:p>
          <a:p>
            <a:pPr lvl="1"/>
            <a:r>
              <a:rPr lang="en-GB" dirty="0"/>
              <a:t>this means </a:t>
            </a:r>
            <a:r>
              <a:rPr lang="en-GB" dirty="0" smtClean="0"/>
              <a:t>concurrent </a:t>
            </a:r>
            <a:r>
              <a:rPr lang="en-GB" dirty="0"/>
              <a:t>needs, </a:t>
            </a:r>
            <a:r>
              <a:rPr lang="en-GB" dirty="0" smtClean="0"/>
              <a:t>and </a:t>
            </a:r>
            <a:r>
              <a:rPr lang="en-GB" dirty="0"/>
              <a:t>be able to deal at the same time with problems of education, entertainment, production, healing, care, or to treat new types of </a:t>
            </a:r>
            <a:r>
              <a:rPr lang="en-GB" dirty="0" smtClean="0"/>
              <a:t>families</a:t>
            </a:r>
            <a:r>
              <a:rPr lang="en-US" dirty="0" smtClean="0"/>
              <a:t> 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94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2.2 Major disruptions</a:t>
            </a:r>
            <a:br>
              <a:rPr lang="en-GB" dirty="0" smtClean="0"/>
            </a:br>
            <a:r>
              <a:rPr lang="en-GB" dirty="0" smtClean="0"/>
              <a:t>transversal organisation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984249" y="731520"/>
            <a:ext cx="7731125" cy="3474720"/>
          </a:xfrm>
        </p:spPr>
        <p:txBody>
          <a:bodyPr/>
          <a:lstStyle/>
          <a:p>
            <a:r>
              <a:rPr lang="en-GB" dirty="0" smtClean="0"/>
              <a:t>Rediscovery </a:t>
            </a:r>
            <a:r>
              <a:rPr lang="en-GB" dirty="0"/>
              <a:t>of short supply chains, the sharing of facilities and services, the organisation of </a:t>
            </a:r>
            <a:r>
              <a:rPr lang="en-GB" dirty="0" smtClean="0"/>
              <a:t>digital exchange </a:t>
            </a:r>
            <a:r>
              <a:rPr lang="en-GB" dirty="0"/>
              <a:t>platforms of all kinds between </a:t>
            </a:r>
            <a:r>
              <a:rPr lang="en-GB" dirty="0" smtClean="0"/>
              <a:t>local actors, </a:t>
            </a:r>
            <a:r>
              <a:rPr lang="en-GB" dirty="0"/>
              <a:t>all </a:t>
            </a:r>
            <a:r>
              <a:rPr lang="en-GB" dirty="0" smtClean="0"/>
              <a:t>these experiments confirm </a:t>
            </a:r>
            <a:r>
              <a:rPr lang="en-GB" dirty="0"/>
              <a:t>the </a:t>
            </a:r>
            <a:r>
              <a:rPr lang="en-GB" dirty="0" smtClean="0"/>
              <a:t>expectations about </a:t>
            </a:r>
            <a:r>
              <a:rPr lang="en-GB" dirty="0"/>
              <a:t>a </a:t>
            </a:r>
            <a:r>
              <a:rPr lang="en-GB" b="1" dirty="0"/>
              <a:t>transversal</a:t>
            </a:r>
            <a:r>
              <a:rPr lang="en-GB" dirty="0"/>
              <a:t> organisation and a horizontal management of the city</a:t>
            </a:r>
            <a:r>
              <a:rPr lang="en-US" dirty="0"/>
              <a:t> </a:t>
            </a:r>
            <a:r>
              <a:rPr lang="en-US" dirty="0" smtClean="0"/>
              <a:t> 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5C33-E8A2-0C4B-8D38-047EACE4638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4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tionssidor">
  <a:themeElements>
    <a:clrScheme name="Region Skån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C81A"/>
      </a:accent1>
      <a:accent2>
        <a:srgbClr val="ED0025"/>
      </a:accent2>
      <a:accent3>
        <a:srgbClr val="9D156A"/>
      </a:accent3>
      <a:accent4>
        <a:srgbClr val="B33177"/>
      </a:accent4>
      <a:accent5>
        <a:srgbClr val="FF6500"/>
      </a:accent5>
      <a:accent6>
        <a:srgbClr val="C2002D"/>
      </a:accent6>
      <a:hlink>
        <a:srgbClr val="049048"/>
      </a:hlink>
      <a:folHlink>
        <a:srgbClr val="959C28"/>
      </a:folHlink>
    </a:clrScheme>
    <a:fontScheme name="Tom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llag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illage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Re-use of large airport sites in cities - v3.thmx</Template>
  <TotalTime>0</TotalTime>
  <Words>1149</Words>
  <Application>Microsoft Office PowerPoint</Application>
  <PresentationFormat>Bildschirmpräsentation (4:3)</PresentationFormat>
  <Paragraphs>102</Paragraphs>
  <Slides>21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23" baseType="lpstr">
      <vt:lpstr>1_Presentationssidor</vt:lpstr>
      <vt:lpstr>Sillage</vt:lpstr>
      <vt:lpstr>PowerPoint-Präsentation</vt:lpstr>
      <vt:lpstr>Cities and territories in transformation</vt:lpstr>
      <vt:lpstr>INTA Initiative for Cities in Transformation</vt:lpstr>
      <vt:lpstr>PowerPoint-Präsentation</vt:lpstr>
      <vt:lpstr>Outline of presentation</vt:lpstr>
      <vt:lpstr>1.1 Creating the cities of the future: challenge or illusion</vt:lpstr>
      <vt:lpstr>1.2 Creating the cities of the future: challenge or illusion</vt:lpstr>
      <vt:lpstr>2.1 Major disruptions demography </vt:lpstr>
      <vt:lpstr>2.2 Major disruptions transversal organisation </vt:lpstr>
      <vt:lpstr>2.3 Major disruptions technology  </vt:lpstr>
      <vt:lpstr>2.4 Major disruptions nature and culture</vt:lpstr>
      <vt:lpstr>3.1 Knowledge, innovation and experimentation in the urban project</vt:lpstr>
      <vt:lpstr>3.2 Knowledge, innovation and experimentation in the urban project</vt:lpstr>
      <vt:lpstr>3.3 Knowledge, innovation and experimentation in the urban project</vt:lpstr>
      <vt:lpstr>4.1 Some principles for future urban development</vt:lpstr>
      <vt:lpstr>4.2 Some principles for future urban development</vt:lpstr>
      <vt:lpstr>4.3 Some principles for future urban development</vt:lpstr>
      <vt:lpstr>4.4 Some principles for future urban development</vt:lpstr>
      <vt:lpstr>4.5 Some principles for future urban development</vt:lpstr>
      <vt:lpstr>5. UBC INTA partnership options</vt:lpstr>
      <vt:lpstr>Thank you intainfo@inta-net.org</vt:lpstr>
    </vt:vector>
  </TitlesOfParts>
  <Company>INTA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Michel Sudarskis</dc:creator>
  <cp:lastModifiedBy>Constanze Benzel</cp:lastModifiedBy>
  <cp:revision>28</cp:revision>
  <dcterms:created xsi:type="dcterms:W3CDTF">2017-05-01T09:30:16Z</dcterms:created>
  <dcterms:modified xsi:type="dcterms:W3CDTF">2017-05-12T14:34:05Z</dcterms:modified>
</cp:coreProperties>
</file>